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6" r:id="rId2"/>
    <p:sldId id="301" r:id="rId3"/>
    <p:sldId id="261" r:id="rId4"/>
    <p:sldId id="273" r:id="rId5"/>
    <p:sldId id="262" r:id="rId6"/>
    <p:sldId id="265" r:id="rId7"/>
    <p:sldId id="302" r:id="rId8"/>
    <p:sldId id="267" r:id="rId9"/>
    <p:sldId id="268" r:id="rId10"/>
    <p:sldId id="275" r:id="rId11"/>
    <p:sldId id="284" r:id="rId12"/>
    <p:sldId id="291" r:id="rId13"/>
    <p:sldId id="299" r:id="rId14"/>
    <p:sldId id="292" r:id="rId15"/>
    <p:sldId id="294" r:id="rId16"/>
    <p:sldId id="293" r:id="rId17"/>
    <p:sldId id="297" r:id="rId18"/>
    <p:sldId id="276" r:id="rId19"/>
    <p:sldId id="295" r:id="rId20"/>
    <p:sldId id="296" r:id="rId21"/>
    <p:sldId id="283" r:id="rId22"/>
    <p:sldId id="287" r:id="rId23"/>
    <p:sldId id="300" r:id="rId24"/>
    <p:sldId id="277" r:id="rId25"/>
    <p:sldId id="285" r:id="rId26"/>
    <p:sldId id="298" r:id="rId27"/>
    <p:sldId id="279" r:id="rId28"/>
    <p:sldId id="278" r:id="rId29"/>
    <p:sldId id="270" r:id="rId30"/>
    <p:sldId id="281" r:id="rId31"/>
    <p:sldId id="286" r:id="rId32"/>
    <p:sldId id="288" r:id="rId33"/>
    <p:sldId id="271" r:id="rId34"/>
    <p:sldId id="289" r:id="rId35"/>
    <p:sldId id="272" r:id="rId3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1233"/>
    <a:srgbClr val="427252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43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826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F6A37-DAD3-406D-8FD9-734FE71369E6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D7C06-AFDB-4CE9-8F9B-C49C996F464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D7C06-AFDB-4CE9-8F9B-C49C996F4640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Prostokąt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12" name="Symbol zastępczy numeru slajd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16" name="Symbol zastępczy tekstu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5" name="Symbol zastępczy tekstu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Prostokąt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2DC79DB-6720-4981-8FDB-DD2CC30CCA98}" type="datetimeFigureOut">
              <a:rPr lang="pl-PL" smtClean="0"/>
              <a:pPr/>
              <a:t>28.11.2020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Prostokąt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68790D8-6006-4210-901C-F287E4F0DD7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333980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5A1233"/>
                </a:solidFill>
              </a:rPr>
              <a:t/>
            </a:r>
            <a:br>
              <a:rPr lang="pl-PL" b="1" dirty="0" smtClean="0">
                <a:solidFill>
                  <a:srgbClr val="5A1233"/>
                </a:solidFill>
              </a:rPr>
            </a:br>
            <a:r>
              <a:rPr lang="pl-PL" b="1" dirty="0" smtClean="0">
                <a:solidFill>
                  <a:srgbClr val="5A1233"/>
                </a:solidFill>
              </a:rPr>
              <a:t/>
            </a:r>
            <a:br>
              <a:rPr lang="pl-PL" b="1" dirty="0" smtClean="0">
                <a:solidFill>
                  <a:srgbClr val="5A1233"/>
                </a:solidFill>
              </a:rPr>
            </a:br>
            <a:r>
              <a:rPr lang="pl-PL" b="1" dirty="0" smtClean="0">
                <a:solidFill>
                  <a:srgbClr val="5A1233"/>
                </a:solidFill>
              </a:rPr>
              <a:t>Niematerialne dziedzictwo Warmiaków </a:t>
            </a:r>
            <a:br>
              <a:rPr lang="pl-PL" b="1" dirty="0" smtClean="0">
                <a:solidFill>
                  <a:srgbClr val="5A1233"/>
                </a:solidFill>
              </a:rPr>
            </a:br>
            <a:r>
              <a:rPr lang="pl-PL" dirty="0">
                <a:solidFill>
                  <a:srgbClr val="427252"/>
                </a:solidFill>
              </a:rPr>
              <a:t/>
            </a:r>
            <a:br>
              <a:rPr lang="pl-PL" dirty="0">
                <a:solidFill>
                  <a:srgbClr val="427252"/>
                </a:solidFill>
              </a:rPr>
            </a:br>
            <a:endParaRPr lang="pl-PL" dirty="0">
              <a:solidFill>
                <a:srgbClr val="427252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2241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Dr hab. Izabela Lewandowska, prof. UWM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Instytut Historii </a:t>
            </a:r>
            <a:r>
              <a:rPr lang="pl-PL" sz="2400" dirty="0" smtClean="0">
                <a:solidFill>
                  <a:schemeClr val="bg1"/>
                </a:solidFill>
              </a:rPr>
              <a:t>UWM </a:t>
            </a:r>
            <a:r>
              <a:rPr lang="pl-PL" sz="2400" dirty="0" smtClean="0">
                <a:solidFill>
                  <a:schemeClr val="bg1"/>
                </a:solidFill>
              </a:rPr>
              <a:t>Olsztyn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117693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A1233"/>
              </a:buClr>
              <a:buSzPct val="100000"/>
            </a:pPr>
            <a:r>
              <a:rPr lang="pl-PL" sz="2000" b="1" dirty="0" smtClean="0"/>
              <a:t>Reportaże i audycje radiowe </a:t>
            </a:r>
            <a:r>
              <a:rPr lang="pl-PL" sz="2000" dirty="0" smtClean="0"/>
              <a:t>zawierające tradycje i przekazy ustne m.in. bajki, przysłowia, pieśni, opowieści wspomnieniowe i wierzeniowe, historie, przemowy, np. Maryny Okęckiej-Bromkowej, Władysława Ogrodzińskiego, Magdaleny Szydłowskiej, Alicji Kulik, Roberta Lesińskiego, Anny Minkiewicz-Zaręby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Małe Ojczyzny,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Niedziela Odkrywców,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Reportaż,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Raz na ludowo</a:t>
            </a:r>
          </a:p>
          <a:p>
            <a:pPr lvl="0">
              <a:buClr>
                <a:srgbClr val="5A1233"/>
              </a:buClr>
              <a:buSzPct val="100000"/>
            </a:pPr>
            <a:endParaRPr lang="pl-PL" sz="2000" b="1" dirty="0" smtClean="0"/>
          </a:p>
          <a:p>
            <a:pPr lvl="0">
              <a:buClr>
                <a:srgbClr val="5A1233"/>
              </a:buClr>
              <a:buSzPct val="100000"/>
            </a:pPr>
            <a:r>
              <a:rPr lang="pl-PL" sz="2000" b="1" dirty="0" smtClean="0"/>
              <a:t>Programy telewizyjne</a:t>
            </a:r>
            <a:r>
              <a:rPr lang="pl-PL" sz="2000" dirty="0" smtClean="0"/>
              <a:t>, np. 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„</a:t>
            </a:r>
            <a:r>
              <a:rPr lang="pl-PL" sz="2000" dirty="0" err="1" smtClean="0"/>
              <a:t>Warnijo</a:t>
            </a:r>
            <a:r>
              <a:rPr lang="pl-PL" sz="2000" dirty="0" smtClean="0"/>
              <a:t>” Edwarda </a:t>
            </a:r>
            <a:r>
              <a:rPr lang="pl-PL" sz="2000" dirty="0" err="1" smtClean="0"/>
              <a:t>Cyfusa</a:t>
            </a:r>
            <a:r>
              <a:rPr lang="pl-PL" sz="2000" dirty="0" smtClean="0"/>
              <a:t>, 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„Portrety </a:t>
            </a:r>
            <a:r>
              <a:rPr lang="pl-PL" sz="2000" dirty="0" err="1" smtClean="0"/>
              <a:t>Warnijo</a:t>
            </a:r>
            <a:r>
              <a:rPr lang="pl-PL" sz="2000" dirty="0" smtClean="0"/>
              <a:t>” Wojciecha Ogrodzińskiego</a:t>
            </a:r>
          </a:p>
          <a:p>
            <a:pPr lvl="0">
              <a:buClr>
                <a:srgbClr val="5A1233"/>
              </a:buClr>
              <a:buSzPct val="100000"/>
            </a:pPr>
            <a:endParaRPr lang="pl-PL" sz="2000" b="1" dirty="0" smtClean="0"/>
          </a:p>
          <a:p>
            <a:pPr lvl="0">
              <a:buClr>
                <a:srgbClr val="5A1233"/>
              </a:buClr>
              <a:buSzPct val="100000"/>
            </a:pPr>
            <a:r>
              <a:rPr lang="pl-PL" sz="2000" b="1" dirty="0" smtClean="0"/>
              <a:t>Projekty dokumentacyjno-edukacyjne</a:t>
            </a:r>
            <a:r>
              <a:rPr lang="pl-PL" sz="2000" dirty="0" smtClean="0"/>
              <a:t>, np. 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„Ostatni Warmiacy i Mazurzy” zrealizowane przez CEIK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„Księga Ogniw”, realizowany przez Stowarzyszenie Tratwa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„Kresowiacy na Warmii i Mazurach”, realizowany przez Muzeum Warmii i Mazur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Nagrywanie relacji świadków w </a:t>
            </a:r>
            <a:r>
              <a:rPr lang="pl-PL" sz="2000" dirty="0" err="1" smtClean="0"/>
              <a:t>Muzem</a:t>
            </a:r>
            <a:r>
              <a:rPr lang="pl-PL" sz="2000" dirty="0" smtClean="0"/>
              <a:t> Historycznym Ełku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514528" cy="640871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3200" b="1" dirty="0" smtClean="0">
                <a:solidFill>
                  <a:srgbClr val="5A1233"/>
                </a:solidFill>
              </a:rPr>
              <a:t>Filmy oświatowe</a:t>
            </a:r>
            <a:r>
              <a:rPr lang="pl-PL" sz="3200" dirty="0" smtClean="0">
                <a:solidFill>
                  <a:srgbClr val="5A1233"/>
                </a:solidFill>
              </a:rPr>
              <a:t>: </a:t>
            </a:r>
          </a:p>
          <a:p>
            <a:endParaRPr lang="pl-PL" sz="2000" b="1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err="1" smtClean="0"/>
              <a:t>Kiermasy</a:t>
            </a:r>
            <a:r>
              <a:rPr lang="pl-PL" sz="2000" dirty="0" smtClean="0"/>
              <a:t> (pieśni i obrzędy warmińskie), 1971 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„</a:t>
            </a:r>
            <a:r>
              <a:rPr lang="pl-PL" sz="2000" b="1" dirty="0" smtClean="0"/>
              <a:t>Śladami twardej drogi</a:t>
            </a:r>
            <a:r>
              <a:rPr lang="pl-PL" sz="2000" dirty="0" smtClean="0"/>
              <a:t>”, film o  Marii Zientarze-Malewskiej, 1984 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dirty="0" smtClean="0"/>
              <a:t>„</a:t>
            </a:r>
            <a:r>
              <a:rPr lang="pl-PL" sz="2000" b="1" dirty="0" smtClean="0"/>
              <a:t>Idę do Ciebie, Mario</a:t>
            </a:r>
            <a:r>
              <a:rPr lang="pl-PL" sz="2000" dirty="0" smtClean="0"/>
              <a:t>…”, film o Władysławie </a:t>
            </a:r>
            <a:r>
              <a:rPr lang="pl-PL" sz="2000" dirty="0" err="1" smtClean="0"/>
              <a:t>Gębiku</a:t>
            </a:r>
            <a:r>
              <a:rPr lang="pl-PL" sz="2000" dirty="0" smtClean="0"/>
              <a:t>, 1988 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Legenda o Łynie</a:t>
            </a:r>
            <a:r>
              <a:rPr lang="pl-PL" sz="2000" dirty="0" smtClean="0"/>
              <a:t>, według baśni Ireny Kwintowej, 1994  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O warmińskim wietrze</a:t>
            </a:r>
            <a:r>
              <a:rPr lang="pl-PL" sz="2000" dirty="0" smtClean="0"/>
              <a:t>, według baśni Ireny Kwintowej i Klemensa </a:t>
            </a:r>
            <a:r>
              <a:rPr lang="pl-PL" sz="2000" dirty="0" err="1" smtClean="0"/>
              <a:t>Oleksika</a:t>
            </a:r>
            <a:r>
              <a:rPr lang="pl-PL" sz="2000" dirty="0" smtClean="0"/>
              <a:t>; 1994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O wierzbowym diable</a:t>
            </a:r>
            <a:r>
              <a:rPr lang="pl-PL" sz="2000" dirty="0" smtClean="0"/>
              <a:t>, czarodziejskiej piszczałce i diabelskich skrzypcach: baśń warmińska, według Maryny Okęckiej-Bromkowej, 1996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Tańce</a:t>
            </a:r>
            <a:r>
              <a:rPr lang="pl-PL" sz="2000" dirty="0" smtClean="0"/>
              <a:t>: szot, </a:t>
            </a:r>
            <a:r>
              <a:rPr lang="pl-PL" sz="2000" dirty="0" err="1" smtClean="0"/>
              <a:t>pofajdok</a:t>
            </a:r>
            <a:r>
              <a:rPr lang="pl-PL" sz="2000" dirty="0" smtClean="0"/>
              <a:t>, wiwat, 2008</a:t>
            </a:r>
            <a:r>
              <a:rPr lang="pl-PL" sz="2000" b="1" dirty="0" smtClean="0"/>
              <a:t> </a:t>
            </a:r>
            <a:endParaRPr lang="pl-PL" sz="2000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Gwara warmińska</a:t>
            </a:r>
            <a:r>
              <a:rPr lang="pl-PL" sz="2000" dirty="0" smtClean="0"/>
              <a:t>, 2008</a:t>
            </a:r>
            <a:r>
              <a:rPr lang="pl-PL" sz="2000" b="1" dirty="0" smtClean="0"/>
              <a:t> </a:t>
            </a:r>
            <a:endParaRPr lang="pl-PL" sz="2000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Skansen w Olsztynku</a:t>
            </a:r>
            <a:r>
              <a:rPr lang="pl-PL" sz="2000" dirty="0" smtClean="0"/>
              <a:t>, 2008</a:t>
            </a:r>
            <a:r>
              <a:rPr lang="pl-PL" sz="2000" b="1" dirty="0" smtClean="0"/>
              <a:t> </a:t>
            </a:r>
            <a:endParaRPr lang="pl-PL" sz="2000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Tradycje bożonarodzeniowe </a:t>
            </a:r>
            <a:r>
              <a:rPr lang="pl-PL" sz="2000" dirty="0" smtClean="0"/>
              <a:t>na Warmii i Mazurach, 2008</a:t>
            </a:r>
            <a:r>
              <a:rPr lang="pl-PL" sz="2000" b="1" dirty="0" smtClean="0"/>
              <a:t> </a:t>
            </a:r>
            <a:endParaRPr lang="pl-PL" sz="2000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000" b="1" dirty="0" smtClean="0"/>
              <a:t>Wielkanoc</a:t>
            </a:r>
            <a:r>
              <a:rPr lang="pl-PL" sz="2000" dirty="0" smtClean="0"/>
              <a:t> na Warmii, 2008</a:t>
            </a:r>
            <a:r>
              <a:rPr lang="pl-PL" sz="2000" b="1" dirty="0" smtClean="0"/>
              <a:t> </a:t>
            </a:r>
          </a:p>
          <a:p>
            <a:endParaRPr lang="pl-PL" sz="2000" dirty="0" smtClean="0"/>
          </a:p>
          <a:p>
            <a:endParaRPr lang="pl-PL" sz="2400" dirty="0" smtClean="0"/>
          </a:p>
          <a:p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Pulpit\wykłady habilitacyjne\Niematerialne dziedzictwo Warmii\gawęda Ruc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268760"/>
            <a:ext cx="3456384" cy="2500768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8658544" cy="5907360"/>
          </a:xfrm>
        </p:spPr>
        <p:txBody>
          <a:bodyPr>
            <a:normAutofit/>
          </a:bodyPr>
          <a:lstStyle/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400" b="1" dirty="0" smtClean="0"/>
              <a:t>Gwara warmińska </a:t>
            </a:r>
            <a:r>
              <a:rPr lang="pl-PL" sz="2400" dirty="0" smtClean="0"/>
              <a:t>jako nośnik niematerialnego dziedzictwa kulturowego - gawędy Edwarda </a:t>
            </a:r>
            <a:r>
              <a:rPr lang="pl-PL" sz="2400" dirty="0" err="1" smtClean="0"/>
              <a:t>Cyfusa</a:t>
            </a:r>
            <a:r>
              <a:rPr lang="pl-PL" sz="2400" dirty="0" smtClean="0"/>
              <a:t> i Łukasza Rucha, Elementarz gwary</a:t>
            </a:r>
          </a:p>
        </p:txBody>
      </p:sp>
      <p:pic>
        <p:nvPicPr>
          <p:cNvPr id="2053" name="Picture 5" descr="C:\Documents and Settings\Admin\Pulpit\wykłady habilitacyjne\Niematerialne dziedzictwo Warmii\gwar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196752"/>
            <a:ext cx="1872208" cy="2580785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Pulpit\wykłady habilitacyjne\Niematerialne dziedzictwo Warmii\gwara_razem.jpg"/>
          <p:cNvPicPr>
            <a:picLocks noChangeAspect="1" noChangeArrowheads="1"/>
          </p:cNvPicPr>
          <p:nvPr/>
        </p:nvPicPr>
        <p:blipFill>
          <a:blip r:embed="rId4" cstate="print"/>
          <a:srcRect l="20722" t="7895" r="12671"/>
          <a:stretch>
            <a:fillRect/>
          </a:stretch>
        </p:blipFill>
        <p:spPr bwMode="auto">
          <a:xfrm>
            <a:off x="323528" y="2492896"/>
            <a:ext cx="3888432" cy="4032499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Pulpit\wykłady habilitacyjne\Niematerialne dziedzictwo Warmii\gaweda Cyfusa.jpg"/>
          <p:cNvPicPr>
            <a:picLocks noChangeAspect="1" noChangeArrowheads="1"/>
          </p:cNvPicPr>
          <p:nvPr/>
        </p:nvPicPr>
        <p:blipFill>
          <a:blip r:embed="rId5" cstate="print"/>
          <a:srcRect l="3520" t="4028" r="3520" b="2635"/>
          <a:stretch>
            <a:fillRect/>
          </a:stretch>
        </p:blipFill>
        <p:spPr bwMode="auto">
          <a:xfrm>
            <a:off x="5508104" y="3501008"/>
            <a:ext cx="3240360" cy="319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>
                <a:solidFill>
                  <a:schemeClr val="tx1"/>
                </a:solidFill>
              </a:rPr>
              <a:t>www.gawedywarminskie.eu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gawędy warminskie - okładka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268760"/>
            <a:ext cx="3786641" cy="535739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tx1"/>
                </a:solidFill>
              </a:rPr>
              <a:t>Elementarz gwary warmińskiej, cz. 1</a:t>
            </a:r>
            <a:endParaRPr lang="pl-PL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C:\Documents and Settings\Admin\Pulpit\wykłady habilitacyjne\Niematerialne dziedzictwo Warmii\elem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131" r="3116" b="4136"/>
          <a:stretch>
            <a:fillRect/>
          </a:stretch>
        </p:blipFill>
        <p:spPr bwMode="auto">
          <a:xfrm>
            <a:off x="251520" y="1700808"/>
            <a:ext cx="4235822" cy="4032448"/>
          </a:xfrm>
          <a:prstGeom prst="rect">
            <a:avLst/>
          </a:prstGeom>
          <a:noFill/>
        </p:spPr>
      </p:pic>
      <p:pic>
        <p:nvPicPr>
          <p:cNvPr id="1026" name="Picture 2" descr="F:\pulpit\książki\1.Napisane\elem_gwary_cz.1_Rodzina, dom, zagroda\skany elementarza cz.1\2. opi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35302"/>
            <a:ext cx="4176464" cy="4058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tx1"/>
                </a:solidFill>
              </a:rPr>
              <a:t>Elementarz gwary warmińskiej, cz. 2</a:t>
            </a:r>
            <a:endParaRPr lang="pl-PL" sz="3600" dirty="0"/>
          </a:p>
        </p:txBody>
      </p:sp>
      <p:pic>
        <p:nvPicPr>
          <p:cNvPr id="4" name="Symbol zastępczy zawartości 3" descr="elementarz.cz.2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4360274" cy="4248472"/>
          </a:xfrm>
        </p:spPr>
      </p:pic>
      <p:pic>
        <p:nvPicPr>
          <p:cNvPr id="2050" name="Picture 2" descr="F:\pulpit\strona interentowa\strona www 18\elementarz cz. 2_zwyczaje obrzędy\elementarz.cz.2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918" y="1628801"/>
            <a:ext cx="402318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tx1"/>
                </a:solidFill>
              </a:rPr>
              <a:t>Elementarz gwary warmińskiej, cz. 3</a:t>
            </a:r>
            <a:endParaRPr lang="pl-PL" sz="3600" dirty="0"/>
          </a:p>
        </p:txBody>
      </p:sp>
      <p:pic>
        <p:nvPicPr>
          <p:cNvPr id="4" name="Symbol zastępczy zawartości 3" descr="elementarz.cz.3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3888432" cy="4104456"/>
          </a:xfrm>
          <a:prstGeom prst="rect">
            <a:avLst/>
          </a:prstGeom>
        </p:spPr>
      </p:pic>
      <p:pic>
        <p:nvPicPr>
          <p:cNvPr id="3074" name="Picture 2" descr="F:\pulpit\strona interentowa\strona www 18\elementarz cz. 3_cztery pory roku\elementarz.cz.3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4149080" cy="4149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</a:rPr>
              <a:t>Legendy warmińskie w gwarze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Dane 4-10-2014 PULPIT\d\artykuły nowe\Dni Fantastyki_2015\legendy_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745305" cy="3960440"/>
          </a:xfrm>
          <a:prstGeom prst="rect">
            <a:avLst/>
          </a:prstGeom>
          <a:noFill/>
        </p:spPr>
      </p:pic>
      <p:pic>
        <p:nvPicPr>
          <p:cNvPr id="3075" name="Picture 3" descr="F:\Dane 4-10-2014 PULPIT\d\artykuły nowe\Dni Fantastyki_2015\legendy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556792"/>
            <a:ext cx="2739234" cy="3888432"/>
          </a:xfrm>
          <a:prstGeom prst="rect">
            <a:avLst/>
          </a:prstGeom>
          <a:noFill/>
        </p:spPr>
      </p:pic>
      <p:pic>
        <p:nvPicPr>
          <p:cNvPr id="3076" name="Picture 4" descr="F:\Dane 4-10-2014 PULPIT\d\artykuły nowe\Dni Fantastyki_2015\legendy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84784"/>
            <a:ext cx="2736304" cy="3839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153400" cy="1008112"/>
          </a:xfrm>
        </p:spPr>
        <p:txBody>
          <a:bodyPr>
            <a:normAutofit/>
          </a:bodyPr>
          <a:lstStyle/>
          <a:p>
            <a:pPr lvl="0" algn="ctr">
              <a:buClr>
                <a:srgbClr val="5A1233"/>
              </a:buClr>
              <a:buSzPct val="100000"/>
              <a:buNone/>
            </a:pPr>
            <a:r>
              <a:rPr lang="pl-PL" dirty="0" smtClean="0"/>
              <a:t>Tradycje muzyczne w tym wokalne, instrumentalne i taneczne</a:t>
            </a:r>
          </a:p>
          <a:p>
            <a:endParaRPr lang="pl-PL" dirty="0"/>
          </a:p>
        </p:txBody>
      </p:sp>
      <p:pic>
        <p:nvPicPr>
          <p:cNvPr id="3082" name="Picture 10" descr="C:\Documents and Settings\Admin\Pulpit\wykłady habilitacyjne\Niematerialne dziedzictwo Warmii\Węgójska Stróżka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077072"/>
            <a:ext cx="3181332" cy="2112603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467544" y="350100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ZPiT</a:t>
            </a:r>
            <a:r>
              <a:rPr lang="pl-PL" dirty="0" smtClean="0"/>
              <a:t> „Warmia”, grupa dziecięca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4788024" y="623731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Zespół regionalny „</a:t>
            </a:r>
            <a:r>
              <a:rPr lang="pl-PL" dirty="0" err="1" smtClean="0"/>
              <a:t>Węgojska</a:t>
            </a:r>
            <a:r>
              <a:rPr lang="pl-PL" dirty="0" smtClean="0"/>
              <a:t> Stróżka”</a:t>
            </a:r>
            <a:endParaRPr lang="pl-PL" dirty="0"/>
          </a:p>
        </p:txBody>
      </p:sp>
      <p:pic>
        <p:nvPicPr>
          <p:cNvPr id="3085" name="Picture 13" descr="C:\Documents and Settings\Admin\Pulpit\wykłady habilitacyjne\Niematerialne dziedzictwo Warmii\ZPiT Warmia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2880320" cy="2160107"/>
          </a:xfrm>
          <a:prstGeom prst="rect">
            <a:avLst/>
          </a:prstGeom>
          <a:noFill/>
        </p:spPr>
      </p:pic>
      <p:pic>
        <p:nvPicPr>
          <p:cNvPr id="3086" name="Picture 14" descr="C:\Documents and Settings\Admin\Pulpit\wykłady habilitacyjne\Niematerialne dziedzictwo Warmii\zespół Perła WArm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1"/>
            <a:ext cx="3096344" cy="2064229"/>
          </a:xfrm>
          <a:prstGeom prst="rect">
            <a:avLst/>
          </a:prstGeom>
          <a:noFill/>
        </p:spPr>
      </p:pic>
      <p:sp>
        <p:nvSpPr>
          <p:cNvPr id="19" name="pole tekstowe 18"/>
          <p:cNvSpPr txBox="1"/>
          <p:nvPr/>
        </p:nvSpPr>
        <p:spPr>
          <a:xfrm>
            <a:off x="251520" y="623731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Zespół tańca ludowego „Perła Warmii”</a:t>
            </a:r>
            <a:endParaRPr lang="pl-PL" dirty="0"/>
          </a:p>
        </p:txBody>
      </p:sp>
      <p:pic>
        <p:nvPicPr>
          <p:cNvPr id="3087" name="Picture 15" descr="C:\Documents and Settings\Admin\Pulpit\wykłady habilitacyjne\Niematerialne dziedzictwo Warmii\zespół Kortowo.jpg"/>
          <p:cNvPicPr>
            <a:picLocks noChangeAspect="1" noChangeArrowheads="1"/>
          </p:cNvPicPr>
          <p:nvPr/>
        </p:nvPicPr>
        <p:blipFill>
          <a:blip r:embed="rId5" cstate="print"/>
          <a:srcRect b="13247"/>
          <a:stretch>
            <a:fillRect/>
          </a:stretch>
        </p:blipFill>
        <p:spPr bwMode="auto">
          <a:xfrm>
            <a:off x="4806854" y="1338259"/>
            <a:ext cx="3509562" cy="2018733"/>
          </a:xfrm>
          <a:prstGeom prst="rect">
            <a:avLst/>
          </a:prstGeom>
          <a:noFill/>
        </p:spPr>
      </p:pic>
      <p:sp>
        <p:nvSpPr>
          <p:cNvPr id="21" name="pole tekstowe 20"/>
          <p:cNvSpPr txBox="1"/>
          <p:nvPr/>
        </p:nvSpPr>
        <p:spPr>
          <a:xfrm>
            <a:off x="4716016" y="3429000"/>
            <a:ext cx="402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ZPiT</a:t>
            </a:r>
            <a:r>
              <a:rPr lang="pl-PL" dirty="0" smtClean="0"/>
              <a:t> „Kortowo”, grupa instrumentalna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</a:rPr>
              <a:t>Pieśni ludowe Warmii i Mazur</a:t>
            </a:r>
            <a:endParaRPr lang="pl-PL" sz="36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pieśni ludowe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3337089" cy="4495800"/>
          </a:xfrm>
        </p:spPr>
      </p:pic>
      <p:pic>
        <p:nvPicPr>
          <p:cNvPr id="1026" name="Picture 2" descr="C:\Documents and Settings\Admin\Pulpit\pieśni ludow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980728"/>
            <a:ext cx="2808312" cy="4034511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Pulpit\pieśni ludow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44824"/>
            <a:ext cx="3637898" cy="4338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060848"/>
            <a:ext cx="81534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5A1233"/>
                </a:solidFill>
              </a:rPr>
              <a:t>Co to jest dziedzictwo kulturowe i dlaczego należy je chronić?</a:t>
            </a:r>
            <a:endParaRPr lang="pl-PL" b="1" dirty="0">
              <a:solidFill>
                <a:srgbClr val="5A123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Pieśni ludowe po </a:t>
            </a:r>
            <a:r>
              <a:rPr lang="pl-PL" b="1" dirty="0" err="1" smtClean="0">
                <a:solidFill>
                  <a:schemeClr val="tx1"/>
                </a:solidFill>
              </a:rPr>
              <a:t>warmińsku</a:t>
            </a:r>
            <a:endParaRPr lang="pl-PL" dirty="0"/>
          </a:p>
        </p:txBody>
      </p:sp>
      <p:pic>
        <p:nvPicPr>
          <p:cNvPr id="4" name="Symbol zastępczy zawartości 3" descr="pieśni ludowe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2868966" cy="2880920"/>
          </a:xfrm>
        </p:spPr>
      </p:pic>
      <p:pic>
        <p:nvPicPr>
          <p:cNvPr id="2050" name="Picture 2" descr="F:\Dane 4-10-2014 PULPIT\d\artykuły nowe\Dni Fantastyki_2015\Hoboud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132856"/>
            <a:ext cx="2808312" cy="320950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Pulpit\pieśni ludowe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212976"/>
            <a:ext cx="3384376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5976" y="980728"/>
            <a:ext cx="216024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/>
            </a:r>
            <a:br>
              <a:rPr lang="pl-PL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Stroje </a:t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ludowe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052" name="Picture 4" descr="C:\Documents and Settings\Admin\Pulpit\wykłady habilitacyjne\Niematerialne dziedzictwo Warmii\strój_3.JPG"/>
          <p:cNvPicPr>
            <a:picLocks noChangeAspect="1" noChangeArrowheads="1"/>
          </p:cNvPicPr>
          <p:nvPr/>
        </p:nvPicPr>
        <p:blipFill>
          <a:blip r:embed="rId2" cstate="print"/>
          <a:srcRect l="22683" t="12650" r="21870" b="13049"/>
          <a:stretch>
            <a:fillRect/>
          </a:stretch>
        </p:blipFill>
        <p:spPr bwMode="auto">
          <a:xfrm>
            <a:off x="6804248" y="260648"/>
            <a:ext cx="1872208" cy="3345099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Pulpit\wykłady habilitacyjne\Niematerialne dziedzictwo Warmii\stroje_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940"/>
          <a:stretch>
            <a:fillRect/>
          </a:stretch>
        </p:blipFill>
        <p:spPr bwMode="auto">
          <a:xfrm>
            <a:off x="5796136" y="3789040"/>
            <a:ext cx="2377307" cy="2708920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Pulpit\wykłady habilitacyjne\Niematerialne dziedzictwo Warmii\stroje_6.jpg"/>
          <p:cNvPicPr>
            <a:picLocks noChangeAspect="1" noChangeArrowheads="1"/>
          </p:cNvPicPr>
          <p:nvPr/>
        </p:nvPicPr>
        <p:blipFill>
          <a:blip r:embed="rId4" cstate="print"/>
          <a:srcRect l="4369" b="6994"/>
          <a:stretch>
            <a:fillRect/>
          </a:stretch>
        </p:blipFill>
        <p:spPr bwMode="auto">
          <a:xfrm>
            <a:off x="539552" y="332656"/>
            <a:ext cx="3747546" cy="2736304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Pulpit\Trakt biskupi w Bałdach_całość\2012_V Kiermas_Szembek, Rudnicki, Thiel\DSCN0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248972"/>
            <a:ext cx="4536504" cy="3402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Czepce warmińskie</a:t>
            </a: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Documents and Settings\Admin\Pulpit\Trakt biskupi w Bałdach_całość\2012_V Kiermas_Szembek, Rudnicki, Thiel\DSCN03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9949" r="16426"/>
          <a:stretch>
            <a:fillRect/>
          </a:stretch>
        </p:blipFill>
        <p:spPr bwMode="auto">
          <a:xfrm>
            <a:off x="5004048" y="3861048"/>
            <a:ext cx="2232248" cy="2273932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Pulpit\wykłady habilitacyjne\Niematerialne dziedzictwo Warmii\Czepiec warmiński - p. Tarnac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2808312" cy="2106234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467544" y="3212976"/>
            <a:ext cx="28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Czepiec Krystyny </a:t>
            </a:r>
            <a:r>
              <a:rPr lang="pl-PL" b="1" dirty="0" err="1" smtClean="0"/>
              <a:t>Tarnackiej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860032" y="623731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Czepiec członkini </a:t>
            </a:r>
            <a:r>
              <a:rPr lang="pl-PL" b="1" dirty="0" err="1" smtClean="0"/>
              <a:t>Węgojskiej</a:t>
            </a:r>
            <a:r>
              <a:rPr lang="pl-PL" b="1" dirty="0" smtClean="0"/>
              <a:t> Strużki</a:t>
            </a:r>
            <a:endParaRPr lang="pl-PL" b="1" dirty="0"/>
          </a:p>
        </p:txBody>
      </p:sp>
      <p:pic>
        <p:nvPicPr>
          <p:cNvPr id="3076" name="Picture 4" descr="C:\Documents and Settings\Admin\Pulpit\wykłady habilitacyjne\Niematerialne dziedzictwo Warmii\Czepiec warmiński Nasze Ga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717033"/>
            <a:ext cx="1872208" cy="2496278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827584" y="621166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Czepiec członkini </a:t>
            </a:r>
          </a:p>
          <a:p>
            <a:r>
              <a:rPr lang="pl-PL" b="1" dirty="0" smtClean="0"/>
              <a:t>Naszych Gadów</a:t>
            </a:r>
            <a:endParaRPr lang="pl-PL" b="1" dirty="0"/>
          </a:p>
        </p:txBody>
      </p:sp>
      <p:pic>
        <p:nvPicPr>
          <p:cNvPr id="3077" name="Picture 5" descr="C:\Documents and Settings\Admin\Pulpit\wykłady habilitacyjne\Niematerialne dziedzictwo Warmii\czepiec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052736"/>
            <a:ext cx="3096344" cy="2064229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4644008" y="314096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Krystyna </a:t>
            </a:r>
            <a:r>
              <a:rPr lang="pl-PL" b="1" dirty="0" err="1" smtClean="0"/>
              <a:t>Tarnacka</a:t>
            </a:r>
            <a:r>
              <a:rPr lang="pl-PL" b="1" dirty="0" smtClean="0"/>
              <a:t> </a:t>
            </a:r>
          </a:p>
          <a:p>
            <a:r>
              <a:rPr lang="pl-PL" b="1" dirty="0" smtClean="0"/>
              <a:t>przy pracy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Elementy stroju warmińskiego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7" name="Symbol zastępczy zawartości 6" descr="DSC0194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68760"/>
            <a:ext cx="7725192" cy="513685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8153400" cy="648072"/>
          </a:xfrm>
        </p:spPr>
        <p:txBody>
          <a:bodyPr/>
          <a:lstStyle/>
          <a:p>
            <a:pPr marL="320040" lvl="2" indent="-320040" algn="ctr">
              <a:spcBef>
                <a:spcPts val="700"/>
              </a:spcBef>
              <a:buSzPct val="60000"/>
              <a:buNone/>
            </a:pPr>
            <a:r>
              <a:rPr lang="pl-PL" sz="2800" b="1" dirty="0" smtClean="0"/>
              <a:t>Sztuki widowiskowe, np. religijne  </a:t>
            </a:r>
            <a:endParaRPr lang="pl-PL" sz="2400" b="1" dirty="0" smtClean="0"/>
          </a:p>
          <a:p>
            <a:endParaRPr lang="pl-PL" dirty="0"/>
          </a:p>
        </p:txBody>
      </p:sp>
      <p:pic>
        <p:nvPicPr>
          <p:cNvPr id="4100" name="Picture 4" descr="C:\Documents and Settings\Admin\Pulpit\wykłady habilitacyjne\Niematerialne dziedzictwo Warmii\trakt biskup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456384" cy="2592127"/>
          </a:xfrm>
          <a:prstGeom prst="rect">
            <a:avLst/>
          </a:prstGeom>
          <a:noFill/>
        </p:spPr>
      </p:pic>
      <p:pic>
        <p:nvPicPr>
          <p:cNvPr id="4101" name="Picture 5" descr="C:\Documents and Settings\Admin\Pulpit\wykłady habilitacyjne\Niematerialne dziedzictwo Warmii\trakt biskup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456598" cy="2592288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Pulpit\wykłady habilitacyjne\Niematerialne dziedzictwo Warmii\trakt biskupi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780928"/>
            <a:ext cx="2496278" cy="3744416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4211960" y="908720"/>
            <a:ext cx="4464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Powitanie biskupa warmińskiego w Bałdach w pierwszą sobotę lipca, uroczysta msza święta, inscenizacja wjazdu traktem królewskim, poświęcenie głazu, </a:t>
            </a:r>
            <a:r>
              <a:rPr lang="pl-PL" sz="2000" dirty="0" err="1" smtClean="0"/>
              <a:t>kiermas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514528" cy="99060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Sztuki widowiskowe </a:t>
            </a:r>
            <a:r>
              <a:rPr lang="pl-PL" sz="3200" dirty="0" smtClean="0">
                <a:solidFill>
                  <a:schemeClr val="tx1"/>
                </a:solidFill>
              </a:rPr>
              <a:t>– Teatr wiejski Węgajty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Admin\Pulpit\wykłady habilitacyjne\Niematerialne dziedzictwo Warmii\Węgajty - kolędowani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4032448" cy="2783449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Pulpit\wykłady habilitacyjne\Niematerialne dziedzictwo Warmii\Węgajty - zapus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4137014" cy="2751114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4788024" y="1124744"/>
            <a:ext cx="4104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Kolędowanie</a:t>
            </a:r>
            <a:r>
              <a:rPr lang="pl-PL" dirty="0" smtClean="0"/>
              <a:t> – scenariusz występów obejmuje nie tylko wykonanie kolęd, ale też scenki w tradycyjnych maskach warmińskich: </a:t>
            </a:r>
            <a:r>
              <a:rPr lang="pl-PL" dirty="0" err="1" smtClean="0"/>
              <a:t>szemla</a:t>
            </a:r>
            <a:r>
              <a:rPr lang="pl-PL" dirty="0" smtClean="0"/>
              <a:t> (warmińskiego białego konia) i kozy. W kolędniczym chodzeniu po wsiach i straszeniu maskami artyści z Węgajt widzą powrót do najstarszych popularnych form parateatralnych. 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 flipH="1">
            <a:off x="4932040" y="4005064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Zapusty</a:t>
            </a:r>
            <a:r>
              <a:rPr lang="pl-PL" dirty="0" smtClean="0"/>
              <a:t>, ostatki – bardzo widoczne jest w zapustach nawiązanie do tradycji ludowej: pojawienie się maszkary bociana, </a:t>
            </a:r>
            <a:r>
              <a:rPr lang="pl-PL" dirty="0" err="1" smtClean="0"/>
              <a:t>szemla</a:t>
            </a:r>
            <a:r>
              <a:rPr lang="pl-PL" dirty="0" smtClean="0"/>
              <a:t>, kozy, a także muzyka, wygrywana na akordeonie, klarnecie i bębnie, a wykorzystująca tradycyjne melodie i stare pieśni.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Przedstawienia zespołów folklorystycznych</a:t>
            </a: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wesele na Warmii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01870" y="1256435"/>
            <a:ext cx="7386554" cy="537089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620688"/>
            <a:ext cx="3240360" cy="24482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5900" b="1" dirty="0" smtClean="0"/>
              <a:t>Zwyczaje odpustowe i pielgrzymki </a:t>
            </a:r>
            <a:r>
              <a:rPr lang="pl-PL" sz="5900" dirty="0" smtClean="0"/>
              <a:t>– ciągle żywe </a:t>
            </a:r>
            <a:r>
              <a:rPr lang="pl-PL" sz="5900" dirty="0" err="1" smtClean="0"/>
              <a:t>łosiery</a:t>
            </a:r>
            <a:r>
              <a:rPr lang="pl-PL" sz="5900" dirty="0" smtClean="0"/>
              <a:t> do Gietrzwałdu, Barczewa, </a:t>
            </a:r>
            <a:r>
              <a:rPr lang="pl-PL" sz="5900" dirty="0" err="1" smtClean="0"/>
              <a:t>Bartąga</a:t>
            </a:r>
            <a:endParaRPr lang="pl-PL" dirty="0"/>
          </a:p>
        </p:txBody>
      </p:sp>
      <p:pic>
        <p:nvPicPr>
          <p:cNvPr id="5123" name="Picture 3" descr="C:\Documents and Settings\Admin\Pulpit\wykłady habilitacyjne\Niematerialne dziedzictwo Warmii\łosiery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76672"/>
            <a:ext cx="5105400" cy="3219450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Pulpit\wykłady habilitacyjne\Niematerialne dziedzictwo Warmii\łosiery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4797928" cy="326858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5364088" y="386104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 smtClean="0"/>
              <a:t>Łosiera</a:t>
            </a:r>
            <a:r>
              <a:rPr lang="pl-PL" b="1" dirty="0" smtClean="0"/>
              <a:t> wiernych z Dorotowa </a:t>
            </a:r>
          </a:p>
          <a:p>
            <a:r>
              <a:rPr lang="pl-PL" b="1" dirty="0" smtClean="0"/>
              <a:t>i Tomaszkowa do Gietrzwałdu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95536" y="404664"/>
            <a:ext cx="8153400" cy="1800200"/>
          </a:xfrm>
        </p:spPr>
        <p:txBody>
          <a:bodyPr/>
          <a:lstStyle/>
          <a:p>
            <a:pPr>
              <a:buNone/>
            </a:pPr>
            <a:r>
              <a:rPr lang="pl-PL" sz="2400" b="1" dirty="0" smtClean="0"/>
              <a:t>Zwyczaje bożonarodzeniowe </a:t>
            </a:r>
            <a:r>
              <a:rPr lang="pl-PL" sz="2400" dirty="0" smtClean="0"/>
              <a:t>– chodzenie z </a:t>
            </a:r>
            <a:r>
              <a:rPr lang="pl-PL" sz="2400" dirty="0" err="1" smtClean="0"/>
              <a:t>szemlem</a:t>
            </a:r>
            <a:r>
              <a:rPr lang="pl-PL" sz="2400" dirty="0" smtClean="0"/>
              <a:t>, po </a:t>
            </a:r>
            <a:r>
              <a:rPr lang="pl-PL" sz="2400" dirty="0" err="1" smtClean="0"/>
              <a:t>rogolach</a:t>
            </a:r>
            <a:r>
              <a:rPr lang="pl-PL" sz="2400" dirty="0" smtClean="0"/>
              <a:t>, z kozą, babą, śmiercią, bocianem, gwiazdą</a:t>
            </a:r>
          </a:p>
          <a:p>
            <a:endParaRPr lang="pl-PL" dirty="0"/>
          </a:p>
        </p:txBody>
      </p:sp>
      <p:pic>
        <p:nvPicPr>
          <p:cNvPr id="4" name="Picture 2" descr="C:\Documents and Settings\Admin\Pulpit\wykłady habilitacyjne\Niematerialne dziedzictwo Warmii\rogol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320480" cy="3240360"/>
          </a:xfrm>
          <a:prstGeom prst="rect">
            <a:avLst/>
          </a:prstGeom>
          <a:noFill/>
        </p:spPr>
      </p:pic>
      <p:pic>
        <p:nvPicPr>
          <p:cNvPr id="5" name="Picture 3" descr="C:\Documents and Settings\Admin\Pulpit\wykłady habilitacyjne\Niematerialne dziedzictwo Warmii\kolednicy_biskupi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600400" cy="202144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076056" y="3429000"/>
            <a:ext cx="3672408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Przegląd grup kolędujących – Biskupiec</a:t>
            </a:r>
            <a:endParaRPr lang="pl-PL" b="1" dirty="0"/>
          </a:p>
        </p:txBody>
      </p:sp>
      <p:pic>
        <p:nvPicPr>
          <p:cNvPr id="2050" name="Picture 2" descr="C:\Documents and Settings\Admin\Pulpit\wykłady habilitacyjne\Niematerialne dziedzictwo Warmii\Nasze GAdy kolednic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49080"/>
            <a:ext cx="3403163" cy="2553316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67544" y="580526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Stowarzyszenie Nasze Gady – kolędnicy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5A1233"/>
                </a:solidFill>
              </a:rPr>
              <a:t>Wiedza o przyrodzie i wszechświecie oraz związane z nią praktyki:</a:t>
            </a:r>
            <a:endParaRPr lang="pl-PL" sz="3600" b="1" dirty="0">
              <a:solidFill>
                <a:srgbClr val="5A12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39552" y="1988840"/>
            <a:ext cx="8226496" cy="4251176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403648" y="148478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Przestrzeń kulturowa – świadomość granicy  </a:t>
            </a:r>
            <a:endParaRPr lang="pl-PL" sz="2400" b="1" dirty="0"/>
          </a:p>
        </p:txBody>
      </p:sp>
      <p:pic>
        <p:nvPicPr>
          <p:cNvPr id="6146" name="Picture 2" descr="C:\Documents and Settings\Admin\Pulpit\wykłady habilitacyjne\Niematerialne dziedzictwo Warmii\granica_1_za Giław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21088"/>
            <a:ext cx="3312368" cy="2484108"/>
          </a:xfrm>
          <a:prstGeom prst="rect">
            <a:avLst/>
          </a:prstGeom>
          <a:noFill/>
        </p:spPr>
      </p:pic>
      <p:pic>
        <p:nvPicPr>
          <p:cNvPr id="6148" name="Picture 4" descr="C:\Documents and Settings\Admin\Pulpit\wykłady habilitacyjne\Niematerialne dziedzictwo Warmii\granica_3_za_Gietrzwałdem.JPG"/>
          <p:cNvPicPr>
            <a:picLocks noChangeAspect="1" noChangeArrowheads="1"/>
          </p:cNvPicPr>
          <p:nvPr/>
        </p:nvPicPr>
        <p:blipFill>
          <a:blip r:embed="rId3" cstate="print"/>
          <a:srcRect t="18124" r="12963" b="15209"/>
          <a:stretch>
            <a:fillRect/>
          </a:stretch>
        </p:blipFill>
        <p:spPr bwMode="auto">
          <a:xfrm>
            <a:off x="611560" y="2060848"/>
            <a:ext cx="3384375" cy="1944216"/>
          </a:xfrm>
          <a:prstGeom prst="rect">
            <a:avLst/>
          </a:prstGeom>
          <a:noFill/>
        </p:spPr>
      </p:pic>
      <p:pic>
        <p:nvPicPr>
          <p:cNvPr id="1026" name="Picture 2" descr="F:\wykłady habilitacyjne\Niematerialne dziedzictwo Warmii\granica_2_za Rudziskam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564904"/>
            <a:ext cx="4266775" cy="3199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354162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5A1233"/>
                </a:solidFill>
              </a:rPr>
              <a:t>Konwencja UNESCO z 2003 r. w sprawie ochrony niematerialnego dziedzictwa kulturowego </a:t>
            </a:r>
            <a:endParaRPr lang="pl-PL" sz="3600" dirty="0">
              <a:solidFill>
                <a:srgbClr val="5A12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200" b="1" dirty="0" smtClean="0"/>
              <a:t>W Polsce</a:t>
            </a:r>
            <a:endParaRPr lang="pl-PL" sz="2200" dirty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200" dirty="0" smtClean="0"/>
              <a:t> ratyfikowana </a:t>
            </a:r>
            <a:r>
              <a:rPr lang="pl-PL" sz="2200" dirty="0"/>
              <a:t>przez Sejm RP 22 X 2010 r.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200" dirty="0" smtClean="0"/>
              <a:t> podpisana </a:t>
            </a:r>
            <a:r>
              <a:rPr lang="pl-PL" sz="2200" dirty="0"/>
              <a:t>przez Prezydenta RP 8 II 2011 r</a:t>
            </a:r>
            <a:r>
              <a:rPr lang="pl-PL" sz="2200" dirty="0" smtClean="0"/>
              <a:t>.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200" dirty="0" smtClean="0"/>
              <a:t> weszła w życie 16 VIII 2011 r.</a:t>
            </a:r>
          </a:p>
          <a:p>
            <a:pPr>
              <a:buClr>
                <a:srgbClr val="5A1233"/>
              </a:buClr>
              <a:buSzPct val="100000"/>
              <a:buNone/>
            </a:pPr>
            <a:endParaRPr lang="pl-PL" sz="2200" b="1" dirty="0" smtClean="0"/>
          </a:p>
          <a:p>
            <a:pPr>
              <a:buClr>
                <a:srgbClr val="5A1233"/>
              </a:buClr>
              <a:buSzPct val="100000"/>
              <a:buNone/>
            </a:pPr>
            <a:r>
              <a:rPr lang="pl-PL" sz="2200" b="1" dirty="0" smtClean="0"/>
              <a:t>W woj. warmińsko-mazurskim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200" b="1" dirty="0" smtClean="0"/>
              <a:t>2009</a:t>
            </a:r>
            <a:r>
              <a:rPr lang="pl-PL" sz="2200" dirty="0" smtClean="0"/>
              <a:t> – pełnomocnik marszałka woj. warmińsko-mazurskiego ds. dziedzictwa niematerialnego – Waldemar Majcher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200" b="1" dirty="0" smtClean="0"/>
              <a:t>2010-2011</a:t>
            </a:r>
            <a:r>
              <a:rPr lang="pl-PL" sz="2200" dirty="0" smtClean="0"/>
              <a:t> – dwie konferencje w Olsztynie 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200" b="1" dirty="0" smtClean="0"/>
              <a:t>2013</a:t>
            </a:r>
            <a:r>
              <a:rPr lang="pl-PL" sz="2200" dirty="0" smtClean="0"/>
              <a:t> – międzynarodowa konferencja w Muzeum Budownictwa Ludowego – Park Etnograficzny w Olsztynku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2200" b="1" dirty="0" smtClean="0"/>
              <a:t>2014</a:t>
            </a:r>
            <a:r>
              <a:rPr lang="pl-PL" sz="2200" dirty="0" smtClean="0"/>
              <a:t> – wydanie publikacji </a:t>
            </a:r>
            <a:r>
              <a:rPr lang="pl-PL" sz="2200" i="1" dirty="0" smtClean="0"/>
              <a:t>Nasze dziedzictwo kulturowe</a:t>
            </a:r>
          </a:p>
          <a:p>
            <a:endParaRPr lang="pl-PL" dirty="0" smtClean="0"/>
          </a:p>
          <a:p>
            <a:endParaRPr lang="pl-PL" dirty="0" smtClean="0"/>
          </a:p>
          <a:p>
            <a:pPr>
              <a:buClr>
                <a:srgbClr val="5A1233"/>
              </a:buClr>
              <a:buSzPct val="100000"/>
              <a:buNone/>
            </a:pPr>
            <a:endParaRPr lang="pl-PL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 txBox="1">
            <a:spLocks noGrp="1"/>
          </p:cNvSpPr>
          <p:nvPr>
            <p:ph sz="quarter" idx="1"/>
          </p:nvPr>
        </p:nvSpPr>
        <p:spPr>
          <a:xfrm>
            <a:off x="251520" y="188640"/>
            <a:ext cx="874846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b="1" dirty="0" smtClean="0"/>
              <a:t>Przestrzeń kulturowa </a:t>
            </a:r>
            <a:r>
              <a:rPr lang="pl-PL" dirty="0" smtClean="0"/>
              <a:t>– </a:t>
            </a:r>
            <a:r>
              <a:rPr lang="pl-PL" b="1" dirty="0" smtClean="0"/>
              <a:t>kapliczki i krzyże</a:t>
            </a:r>
            <a:endParaRPr lang="pl-PL" b="1" dirty="0"/>
          </a:p>
        </p:txBody>
      </p:sp>
      <p:pic>
        <p:nvPicPr>
          <p:cNvPr id="7172" name="Picture 4" descr="C:\Documents and Settings\Admin\Pulpit\wykłady habilitacyjne\Niematerialne dziedzictwo Warmii\kapliczki_Prejłow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836712"/>
            <a:ext cx="1836080" cy="2448272"/>
          </a:xfrm>
          <a:prstGeom prst="rect">
            <a:avLst/>
          </a:prstGeom>
          <a:noFill/>
        </p:spPr>
      </p:pic>
      <p:pic>
        <p:nvPicPr>
          <p:cNvPr id="7173" name="Picture 5" descr="C:\Documents and Settings\Admin\Pulpit\wykłady habilitacyjne\Niematerialne dziedzictwo Warmii\kapliczki_wymó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2"/>
            <a:ext cx="1836204" cy="244827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131840" y="335699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Prejłowo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508104" y="335699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Wymój </a:t>
            </a:r>
            <a:endParaRPr lang="pl-PL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99592" y="3356992"/>
            <a:ext cx="96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Giławy</a:t>
            </a:r>
            <a:endParaRPr lang="pl-PL" b="1" dirty="0"/>
          </a:p>
        </p:txBody>
      </p:sp>
      <p:pic>
        <p:nvPicPr>
          <p:cNvPr id="4101" name="Picture 5" descr="C:\Documents and Settings\Admin\Pulpit\Moje orazy\Moje obrazy_praca\krajobrazy\k.Giław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908720"/>
            <a:ext cx="1782198" cy="2376264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7380312" y="342900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Silice </a:t>
            </a:r>
            <a:endParaRPr lang="pl-PL" b="1" dirty="0"/>
          </a:p>
        </p:txBody>
      </p:sp>
      <p:pic>
        <p:nvPicPr>
          <p:cNvPr id="4102" name="Picture 6" descr="C:\Documents and Settings\Admin\Pulpit\wykłady habilitacyjne\Niematerialne dziedzictwo Warmii\kapliczki_ksiązka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933056"/>
            <a:ext cx="2016224" cy="2658056"/>
          </a:xfrm>
          <a:prstGeom prst="rect">
            <a:avLst/>
          </a:prstGeom>
          <a:noFill/>
        </p:spPr>
      </p:pic>
      <p:pic>
        <p:nvPicPr>
          <p:cNvPr id="4103" name="Picture 7" descr="C:\Documents and Settings\Admin\Pulpit\wykłady habilitacyjne\Niematerialne dziedzictwo Warmii\kapliczki_ksiązka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861048"/>
            <a:ext cx="2016224" cy="2829788"/>
          </a:xfrm>
          <a:prstGeom prst="rect">
            <a:avLst/>
          </a:prstGeom>
          <a:noFill/>
        </p:spPr>
      </p:pic>
      <p:pic>
        <p:nvPicPr>
          <p:cNvPr id="4104" name="Picture 8" descr="C:\Documents and Settings\Admin\Pulpit\wykłady habilitacyjne\Niematerialne dziedzictwo Warmii\kapliczki_ksiązka_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933056"/>
            <a:ext cx="2592288" cy="2708941"/>
          </a:xfrm>
          <a:prstGeom prst="rect">
            <a:avLst/>
          </a:prstGeom>
          <a:noFill/>
        </p:spPr>
      </p:pic>
      <p:pic>
        <p:nvPicPr>
          <p:cNvPr id="4105" name="Picture 9" descr="C:\Documents and Settings\Admin\Pulpit\wykłady habilitacyjne\Niematerialne dziedzictwo Warmii\krzyże_Giławy_9.JPG"/>
          <p:cNvPicPr>
            <a:picLocks noChangeAspect="1" noChangeArrowheads="1"/>
          </p:cNvPicPr>
          <p:nvPr/>
        </p:nvPicPr>
        <p:blipFill>
          <a:blip r:embed="rId8" cstate="print"/>
          <a:srcRect l="25692" r="23979" b="8493"/>
          <a:stretch>
            <a:fillRect/>
          </a:stretch>
        </p:blipFill>
        <p:spPr bwMode="auto">
          <a:xfrm>
            <a:off x="467544" y="836712"/>
            <a:ext cx="1795399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514528" cy="752128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Przestrzeń kulturowa </a:t>
            </a:r>
            <a:r>
              <a:rPr lang="pl-PL" sz="3200" dirty="0" smtClean="0">
                <a:solidFill>
                  <a:schemeClr val="tx1"/>
                </a:solidFill>
              </a:rPr>
              <a:t>– tradycyjny pejzaż wsi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Documents and Settings\Admin\Pulpit\Moje orazy\Moje obrazy_praca\1.Warmia\Klebark_Wielki\SAM_36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10613" b="15099"/>
          <a:stretch>
            <a:fillRect/>
          </a:stretch>
        </p:blipFill>
        <p:spPr bwMode="auto">
          <a:xfrm>
            <a:off x="539552" y="1268760"/>
            <a:ext cx="3618731" cy="201622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403648" y="3501008"/>
            <a:ext cx="157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Klebark Wielki</a:t>
            </a:r>
            <a:endParaRPr lang="pl-PL" b="1" dirty="0"/>
          </a:p>
        </p:txBody>
      </p:sp>
      <p:pic>
        <p:nvPicPr>
          <p:cNvPr id="5123" name="Picture 3" descr="C:\Documents and Settings\Admin\Pulpit\wykłady habilitacyjne\Niematerialne dziedzictwo Warmii\krajobraz_Wozławki.jpg"/>
          <p:cNvPicPr>
            <a:picLocks noChangeAspect="1" noChangeArrowheads="1"/>
          </p:cNvPicPr>
          <p:nvPr/>
        </p:nvPicPr>
        <p:blipFill>
          <a:blip r:embed="rId3" cstate="print"/>
          <a:srcRect t="14344" b="5333"/>
          <a:stretch>
            <a:fillRect/>
          </a:stretch>
        </p:blipFill>
        <p:spPr bwMode="auto">
          <a:xfrm>
            <a:off x="4860032" y="1268760"/>
            <a:ext cx="3796680" cy="2016224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6228184" y="3501008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Wozławki</a:t>
            </a:r>
            <a:endParaRPr lang="pl-PL" b="1" dirty="0"/>
          </a:p>
        </p:txBody>
      </p:sp>
      <p:pic>
        <p:nvPicPr>
          <p:cNvPr id="2050" name="Picture 2" descr="F:\wykłady habilitacyjne\Niematerialne dziedzictwo Warmii\krajobraz_Nowe Kawkowo_3.JPG"/>
          <p:cNvPicPr>
            <a:picLocks noChangeAspect="1" noChangeArrowheads="1"/>
          </p:cNvPicPr>
          <p:nvPr/>
        </p:nvPicPr>
        <p:blipFill>
          <a:blip r:embed="rId4" cstate="print"/>
          <a:srcRect t="9406" b="24260"/>
          <a:stretch>
            <a:fillRect/>
          </a:stretch>
        </p:blipFill>
        <p:spPr bwMode="auto">
          <a:xfrm>
            <a:off x="1331640" y="4077072"/>
            <a:ext cx="5011093" cy="249289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6660232" y="508518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Nowe Kawkowo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32440" cy="75212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Przestrzeń kulturowa </a:t>
            </a:r>
            <a:r>
              <a:rPr lang="pl-PL" sz="3200" dirty="0" smtClean="0">
                <a:solidFill>
                  <a:schemeClr val="tx1"/>
                </a:solidFill>
              </a:rPr>
              <a:t>– </a:t>
            </a:r>
            <a:r>
              <a:rPr lang="pl-PL" sz="3200" b="1" dirty="0" smtClean="0">
                <a:solidFill>
                  <a:schemeClr val="tx1"/>
                </a:solidFill>
              </a:rPr>
              <a:t>typy budownictwa</a:t>
            </a:r>
            <a:endParaRPr lang="pl-PL" sz="3200" b="1" dirty="0"/>
          </a:p>
        </p:txBody>
      </p:sp>
      <p:pic>
        <p:nvPicPr>
          <p:cNvPr id="6148" name="Picture 4" descr="C:\Documents and Settings\Admin\Pulpit\wykłady habilitacyjne\Niematerialne dziedzictwo Warmii\budownictwo_Dajt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97152"/>
            <a:ext cx="3098826" cy="1872208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79512" y="6237312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/>
              <a:t>Dajtki</a:t>
            </a:r>
            <a:endParaRPr lang="pl-PL" b="1" dirty="0"/>
          </a:p>
        </p:txBody>
      </p:sp>
      <p:pic>
        <p:nvPicPr>
          <p:cNvPr id="6149" name="Picture 5" descr="C:\Documents and Settings\Admin\Pulpit\wykłady habilitacyjne\Niematerialne dziedzictwo Warmii\budownictwo_młyn.JPG"/>
          <p:cNvPicPr>
            <a:picLocks noChangeAspect="1" noChangeArrowheads="1"/>
          </p:cNvPicPr>
          <p:nvPr/>
        </p:nvPicPr>
        <p:blipFill>
          <a:blip r:embed="rId3" cstate="print"/>
          <a:srcRect l="24033" t="11445" r="17602" b="38198"/>
          <a:stretch>
            <a:fillRect/>
          </a:stretch>
        </p:blipFill>
        <p:spPr bwMode="auto">
          <a:xfrm>
            <a:off x="4572000" y="1052736"/>
            <a:ext cx="2592288" cy="1677363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7164288" y="1268760"/>
            <a:ext cx="1762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/>
              <a:t>Pajtuński</a:t>
            </a:r>
            <a:r>
              <a:rPr lang="pl-PL" sz="2000" b="1" dirty="0" smtClean="0"/>
              <a:t> Młyn</a:t>
            </a:r>
            <a:endParaRPr lang="pl-PL" sz="2000" b="1" dirty="0"/>
          </a:p>
        </p:txBody>
      </p:sp>
      <p:pic>
        <p:nvPicPr>
          <p:cNvPr id="6150" name="Picture 6" descr="C:\Documents and Settings\Admin\Pulpit\wykłady habilitacyjne\Niematerialne dziedzictwo Warmii\budownictwo_Giławy_1.JPG"/>
          <p:cNvPicPr>
            <a:picLocks noChangeAspect="1" noChangeArrowheads="1"/>
          </p:cNvPicPr>
          <p:nvPr/>
        </p:nvPicPr>
        <p:blipFill>
          <a:blip r:embed="rId4" cstate="print"/>
          <a:srcRect t="24928" r="14316"/>
          <a:stretch>
            <a:fillRect/>
          </a:stretch>
        </p:blipFill>
        <p:spPr bwMode="auto">
          <a:xfrm>
            <a:off x="1331640" y="980729"/>
            <a:ext cx="2664296" cy="1750628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179512" y="1268760"/>
            <a:ext cx="1115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Giławy</a:t>
            </a:r>
            <a:endParaRPr lang="pl-PL" sz="2000" b="1" dirty="0"/>
          </a:p>
        </p:txBody>
      </p:sp>
      <p:pic>
        <p:nvPicPr>
          <p:cNvPr id="6151" name="Picture 7" descr="C:\Documents and Settings\Admin\Pulpit\wykłady habilitacyjne\Niematerialne dziedzictwo Warmii\budownictwo_Nerwik.JPG"/>
          <p:cNvPicPr>
            <a:picLocks noChangeAspect="1" noChangeArrowheads="1"/>
          </p:cNvPicPr>
          <p:nvPr/>
        </p:nvPicPr>
        <p:blipFill>
          <a:blip r:embed="rId5" cstate="print"/>
          <a:srcRect b="18008"/>
          <a:stretch>
            <a:fillRect/>
          </a:stretch>
        </p:blipFill>
        <p:spPr bwMode="auto">
          <a:xfrm>
            <a:off x="4788024" y="4869159"/>
            <a:ext cx="2880320" cy="1771227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7884368" y="6237312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Nerwik</a:t>
            </a:r>
            <a:endParaRPr lang="pl-PL" b="1" dirty="0"/>
          </a:p>
        </p:txBody>
      </p:sp>
      <p:pic>
        <p:nvPicPr>
          <p:cNvPr id="6152" name="Picture 8" descr="C:\Documents and Settings\Admin\Pulpit\wykłady habilitacyjne\Niematerialne dziedzictwo Warmii\Lella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852936"/>
            <a:ext cx="1944216" cy="1804233"/>
          </a:xfrm>
          <a:prstGeom prst="rect">
            <a:avLst/>
          </a:prstGeom>
          <a:noFill/>
        </p:spPr>
      </p:pic>
      <p:pic>
        <p:nvPicPr>
          <p:cNvPr id="6153" name="Picture 9" descr="C:\Documents and Settings\Admin\Pulpit\wykłady habilitacyjne\Niematerialne dziedzictwo Warmii\Lella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2852936"/>
            <a:ext cx="1872208" cy="1737409"/>
          </a:xfrm>
          <a:prstGeom prst="rect">
            <a:avLst/>
          </a:prstGeom>
          <a:noFill/>
        </p:spPr>
      </p:pic>
      <p:pic>
        <p:nvPicPr>
          <p:cNvPr id="6154" name="Picture 10" descr="C:\Documents and Settings\Admin\Pulpit\wykłady habilitacyjne\Niematerialne dziedzictwo Warmii\lella_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2852936"/>
            <a:ext cx="1944216" cy="1778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sz="3600" b="1" dirty="0" smtClean="0">
                <a:solidFill>
                  <a:srgbClr val="5A1233"/>
                </a:solidFill>
              </a:rPr>
              <a:t>Wiedza i umiejętności związane z rzemiosłem tradycyjnym: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5" name="Symbol zastępczy zawartości 4" descr="tradycyjne rzemiosło_skanse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26443" y="1271733"/>
            <a:ext cx="7661981" cy="54276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892480" cy="68012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Tradycyjne rzemiosło </a:t>
            </a:r>
            <a:r>
              <a:rPr lang="pl-PL" sz="3200" dirty="0" smtClean="0">
                <a:solidFill>
                  <a:schemeClr val="tx1"/>
                </a:solidFill>
              </a:rPr>
              <a:t>– </a:t>
            </a:r>
            <a:r>
              <a:rPr lang="pl-PL" sz="3200" b="1" dirty="0" smtClean="0">
                <a:solidFill>
                  <a:schemeClr val="tx1"/>
                </a:solidFill>
              </a:rPr>
              <a:t>archeologia żywa</a:t>
            </a: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tradycyjne rzemiosło_Gady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9532" y="1268761"/>
            <a:ext cx="3132348" cy="2088232"/>
          </a:xfrm>
        </p:spPr>
      </p:pic>
      <p:pic>
        <p:nvPicPr>
          <p:cNvPr id="3074" name="Picture 2" descr="F:\wykłady habilitacyjne\Niematerialne dziedzictwo Warmii\tradycyjne rzemiosło_Gad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268761"/>
            <a:ext cx="3348372" cy="2232248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419872" y="1628800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Festyn archeologiczny </a:t>
            </a:r>
          </a:p>
          <a:p>
            <a:pPr algn="ctr"/>
            <a:r>
              <a:rPr lang="pl-PL" sz="2000" b="1" dirty="0" smtClean="0"/>
              <a:t>w Gadach</a:t>
            </a:r>
            <a:endParaRPr lang="pl-PL" sz="2000" b="1" dirty="0"/>
          </a:p>
        </p:txBody>
      </p:sp>
      <p:pic>
        <p:nvPicPr>
          <p:cNvPr id="3075" name="Picture 3" descr="F:\wykłady habilitacyjne\Niematerialne dziedzictwo Warmii\kaflarstwo_1.JPG"/>
          <p:cNvPicPr>
            <a:picLocks noChangeAspect="1" noChangeArrowheads="1"/>
          </p:cNvPicPr>
          <p:nvPr/>
        </p:nvPicPr>
        <p:blipFill>
          <a:blip r:embed="rId4" cstate="print"/>
          <a:srcRect l="6077" r="11885"/>
          <a:stretch>
            <a:fillRect/>
          </a:stretch>
        </p:blipFill>
        <p:spPr bwMode="auto">
          <a:xfrm>
            <a:off x="539551" y="3717032"/>
            <a:ext cx="2091795" cy="2664296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2771800" y="3789040"/>
            <a:ext cx="1512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Józef Borys </a:t>
            </a:r>
          </a:p>
          <a:p>
            <a:r>
              <a:rPr lang="pl-PL" sz="2000" b="1" dirty="0" smtClean="0"/>
              <a:t>z Reszla – Pamiątka </a:t>
            </a:r>
          </a:p>
          <a:p>
            <a:r>
              <a:rPr lang="pl-PL" sz="2000" b="1" dirty="0" smtClean="0"/>
              <a:t>z Warmii </a:t>
            </a:r>
          </a:p>
          <a:p>
            <a:r>
              <a:rPr lang="pl-PL" sz="2000" b="1" dirty="0" smtClean="0"/>
              <a:t>i Mazur 2013 r.</a:t>
            </a:r>
            <a:endParaRPr lang="pl-PL" sz="2000" b="1" dirty="0"/>
          </a:p>
        </p:txBody>
      </p:sp>
      <p:pic>
        <p:nvPicPr>
          <p:cNvPr id="3076" name="Picture 4" descr="F:\wykłady habilitacyjne\Niematerialne dziedzictwo Warmii\kafle_4.jpg"/>
          <p:cNvPicPr>
            <a:picLocks noChangeAspect="1" noChangeArrowheads="1"/>
          </p:cNvPicPr>
          <p:nvPr/>
        </p:nvPicPr>
        <p:blipFill>
          <a:blip r:embed="rId5" cstate="print"/>
          <a:srcRect t="20560" b="5767"/>
          <a:stretch>
            <a:fillRect/>
          </a:stretch>
        </p:blipFill>
        <p:spPr bwMode="auto">
          <a:xfrm>
            <a:off x="4644008" y="3717032"/>
            <a:ext cx="2123269" cy="2780928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6948264" y="4365104"/>
            <a:ext cx="1728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Eleonora Toś – Kaflarnia Warmińska </a:t>
            </a:r>
          </a:p>
          <a:p>
            <a:r>
              <a:rPr lang="pl-PL" sz="2000" b="1" dirty="0" smtClean="0"/>
              <a:t>w Marcinkowie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5A1233"/>
                </a:solidFill>
              </a:rPr>
              <a:t>Konkluzja: </a:t>
            </a:r>
            <a:endParaRPr lang="pl-PL" sz="3200" b="1" dirty="0">
              <a:solidFill>
                <a:srgbClr val="5A12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2648" y="1268760"/>
            <a:ext cx="8153400" cy="5184576"/>
          </a:xfrm>
        </p:spPr>
        <p:txBody>
          <a:bodyPr>
            <a:normAutofit/>
          </a:bodyPr>
          <a:lstStyle/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Wzmożenie badań naukowych nad dziedzictwem niematerialnym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Edukacja szkolna i pozaszkolna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Utworzenie Archiwum Historii Mówionej Polski Północno-Wschodniej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Większa popularyzacja tych zagadnień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Pomoc naukowców w dokonaniu wpisu na światową listę ochrony dziedzictwa niematerialnego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endParaRPr lang="pl-PL" dirty="0" smtClean="0"/>
          </a:p>
          <a:p>
            <a:pPr lvl="0">
              <a:buClr>
                <a:srgbClr val="5A1233"/>
              </a:buClr>
              <a:buSzPct val="100000"/>
              <a:buNone/>
            </a:pPr>
            <a:endParaRPr lang="pl-PL" dirty="0" smtClean="0"/>
          </a:p>
          <a:p>
            <a:pPr lvl="0">
              <a:buClr>
                <a:srgbClr val="5A1233"/>
              </a:buClr>
              <a:buSzPct val="100000"/>
              <a:buNone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42520" cy="1616224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5A1233"/>
                </a:solidFill>
              </a:rPr>
              <a:t>W ramach Konwencji prowadzone są trzy odrębne listy: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8225408" cy="4680520"/>
          </a:xfrm>
        </p:spPr>
        <p:txBody>
          <a:bodyPr>
            <a:normAutofit fontScale="92500"/>
          </a:bodyPr>
          <a:lstStyle/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 Lista niematerialnego dziedzictwa kulturowego wymagającego pilnej ochrony – razem 47 zjawisk</a:t>
            </a:r>
          </a:p>
          <a:p>
            <a:pPr lvl="0"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endParaRPr lang="pl-PL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 Lista reprezentatywna niematerialnego dziedzictwa kulturowego – w samej Europie ponad 100 zjawisk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endParaRPr lang="pl-PL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dirty="0" smtClean="0"/>
              <a:t> Rejestr najlepszych praktyk w celu ochrony niematerialnego dziedzictwa kulturowego – 19 praktyk w 14 krajach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57592" cy="720080"/>
          </a:xfrm>
        </p:spPr>
        <p:txBody>
          <a:bodyPr>
            <a:normAutofit/>
          </a:bodyPr>
          <a:lstStyle/>
          <a:p>
            <a:pPr lvl="0" algn="ctr"/>
            <a:r>
              <a:rPr lang="pl-PL" sz="3200" b="1" dirty="0" smtClean="0">
                <a:solidFill>
                  <a:srgbClr val="5A1233"/>
                </a:solidFill>
              </a:rPr>
              <a:t>Przykłady wpisów z Europy i świata:</a:t>
            </a:r>
            <a:endParaRPr lang="pl-PL" sz="3600" b="1" dirty="0">
              <a:solidFill>
                <a:srgbClr val="5A12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79512" y="1196752"/>
            <a:ext cx="8694040" cy="5400600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b="1" dirty="0" smtClean="0"/>
              <a:t>Francja </a:t>
            </a:r>
            <a:r>
              <a:rPr lang="pl-PL" dirty="0" smtClean="0"/>
              <a:t>– tradycja śpiewu wielogłosowego na Korsyce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b="1" dirty="0" smtClean="0"/>
              <a:t> Mali</a:t>
            </a:r>
            <a:r>
              <a:rPr lang="pl-PL" dirty="0" smtClean="0"/>
              <a:t> – rytuał wspólnego połowu ryb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b="1" dirty="0" smtClean="0"/>
              <a:t> Mongolia </a:t>
            </a:r>
            <a:r>
              <a:rPr lang="pl-PL" dirty="0" smtClean="0"/>
              <a:t>– sztuka kaligrafii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b="1" dirty="0" smtClean="0"/>
              <a:t> Zjednoczone Emiraty Arabskie </a:t>
            </a:r>
            <a:r>
              <a:rPr lang="pl-PL" dirty="0" smtClean="0"/>
              <a:t>– tradycyjna sztuka tkacka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3200" b="1" dirty="0" smtClean="0"/>
              <a:t>Cypr </a:t>
            </a:r>
            <a:r>
              <a:rPr lang="pl-PL" sz="3200" dirty="0" smtClean="0"/>
              <a:t>– dieta śródziemnomorska – wpis wraz z Chorwacją, Hiszpanią, Grecją, Marokiem, Portugalią i Włochami</a:t>
            </a:r>
            <a:endParaRPr lang="pl-PL" sz="3200" b="1" i="1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3200" b="1" dirty="0" smtClean="0"/>
              <a:t>Estonia </a:t>
            </a:r>
            <a:r>
              <a:rPr lang="pl-PL" sz="3200" dirty="0" smtClean="0"/>
              <a:t>– Festiwal pieśni i tańca Bałtyku – wpis wraz z Litwą i Łotwą</a:t>
            </a:r>
            <a:endParaRPr lang="pl-PL" sz="3200" b="1" i="1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3200" b="1" dirty="0" smtClean="0"/>
              <a:t>Francja </a:t>
            </a:r>
            <a:r>
              <a:rPr lang="pl-PL" sz="3200" dirty="0" smtClean="0"/>
              <a:t>– sztuka tkania gobelinów, francuska tradycja biesiadna</a:t>
            </a:r>
            <a:endParaRPr lang="pl-PL" sz="3200" b="1" i="1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3200" b="1" dirty="0" smtClean="0"/>
              <a:t>Hiszpania</a:t>
            </a:r>
            <a:r>
              <a:rPr lang="pl-PL" sz="3200" dirty="0" smtClean="0"/>
              <a:t> – Flamenco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3200" b="1" dirty="0" smtClean="0"/>
              <a:t>Litwa </a:t>
            </a:r>
            <a:r>
              <a:rPr lang="pl-PL" sz="3200" dirty="0" smtClean="0"/>
              <a:t>– sztuka rzeźbienia krzyży i ich symbolika – wpis wraz z Łotwą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r>
              <a:rPr lang="pl-PL" sz="3200" b="1" dirty="0" smtClean="0"/>
              <a:t>Włochy </a:t>
            </a:r>
            <a:r>
              <a:rPr lang="pl-PL" sz="3200" dirty="0" smtClean="0"/>
              <a:t>– procesje z figurami</a:t>
            </a:r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endParaRPr lang="pl-PL" sz="3200" b="1" i="1" dirty="0" smtClean="0"/>
          </a:p>
          <a:p>
            <a:pPr>
              <a:buClr>
                <a:srgbClr val="5A1233"/>
              </a:buClr>
              <a:buSzPct val="100000"/>
              <a:buFont typeface="Wingdings" pitchFamily="2" charset="2"/>
              <a:buChar char="Ø"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44016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5A1233"/>
                </a:solidFill>
              </a:rPr>
              <a:t>W myśl Konwencji (Art. 2.1.) niematerialne dziedzictwo kulturowe to</a:t>
            </a:r>
            <a:r>
              <a:rPr lang="pl-PL" sz="3200" dirty="0" smtClean="0">
                <a:solidFill>
                  <a:srgbClr val="5A1233"/>
                </a:solidFill>
              </a:rPr>
              <a:t>: </a:t>
            </a:r>
            <a:endParaRPr lang="pl-PL" sz="3600" dirty="0">
              <a:solidFill>
                <a:srgbClr val="5A12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441432" cy="46398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/>
              <a:t>„…</a:t>
            </a:r>
            <a:r>
              <a:rPr lang="pl-PL" sz="2400" b="1" dirty="0" smtClean="0"/>
              <a:t>praktyki</a:t>
            </a:r>
            <a:r>
              <a:rPr lang="pl-PL" sz="2400" dirty="0" smtClean="0"/>
              <a:t>, wyobrażenia, </a:t>
            </a:r>
            <a:r>
              <a:rPr lang="pl-PL" sz="2400" b="1" dirty="0" smtClean="0"/>
              <a:t>przekazy</a:t>
            </a:r>
            <a:r>
              <a:rPr lang="pl-PL" sz="2400" dirty="0" smtClean="0"/>
              <a:t>, wiedza i </a:t>
            </a:r>
            <a:r>
              <a:rPr lang="pl-PL" sz="2400" b="1" dirty="0" smtClean="0"/>
              <a:t>umiejętności</a:t>
            </a:r>
            <a:r>
              <a:rPr lang="pl-PL" sz="2400" dirty="0" smtClean="0"/>
              <a:t> – jak również związane z nimi </a:t>
            </a:r>
            <a:r>
              <a:rPr lang="pl-PL" sz="2400" b="1" dirty="0" smtClean="0"/>
              <a:t>instrumenty</a:t>
            </a:r>
            <a:r>
              <a:rPr lang="pl-PL" sz="2400" dirty="0" smtClean="0"/>
              <a:t>, przedmioty, </a:t>
            </a:r>
            <a:r>
              <a:rPr lang="pl-PL" sz="2400" b="1" dirty="0" smtClean="0"/>
              <a:t>artefakty</a:t>
            </a:r>
            <a:r>
              <a:rPr lang="pl-PL" sz="2400" dirty="0" smtClean="0"/>
              <a:t> i </a:t>
            </a:r>
            <a:r>
              <a:rPr lang="pl-PL" sz="2400" b="1" dirty="0" smtClean="0"/>
              <a:t>przestrzeń kulturowa </a:t>
            </a:r>
            <a:r>
              <a:rPr lang="pl-PL" sz="2400" dirty="0" smtClean="0"/>
              <a:t>– które wspólnoty, grupy i, w niektórych przypadkach, jednostki uznają za </a:t>
            </a:r>
            <a:r>
              <a:rPr lang="pl-PL" sz="2400" b="1" dirty="0" smtClean="0"/>
              <a:t>część własnego dziedzictwa kulturowego</a:t>
            </a:r>
            <a:r>
              <a:rPr lang="pl-PL" sz="2400" dirty="0" smtClean="0"/>
              <a:t>. To niematerialne dziedzictwo kulturowe </a:t>
            </a:r>
            <a:r>
              <a:rPr lang="pl-PL" sz="2400" b="1" dirty="0" smtClean="0"/>
              <a:t>przekazywane z pokolenia na pokolenie</a:t>
            </a:r>
            <a:r>
              <a:rPr lang="pl-PL" sz="2400" dirty="0" smtClean="0"/>
              <a:t>, jest </a:t>
            </a:r>
            <a:r>
              <a:rPr lang="pl-PL" sz="2400" b="1" dirty="0" smtClean="0"/>
              <a:t>stale odtwarzane </a:t>
            </a:r>
            <a:r>
              <a:rPr lang="pl-PL" sz="2400" dirty="0" smtClean="0"/>
              <a:t>przez wspólnoty i grupy w relacji z ich otoczeniem, oddziaływaniem przyrody i ich historią oraz zapewnia im </a:t>
            </a:r>
            <a:r>
              <a:rPr lang="pl-PL" sz="2400" b="1" dirty="0" smtClean="0"/>
              <a:t>poczucie tożsamości </a:t>
            </a:r>
            <a:r>
              <a:rPr lang="pl-PL" sz="2400" dirty="0" smtClean="0"/>
              <a:t>i ciągłości, przyczyniając się w ten sposób do wzrostu poszanowania dla różnorodności kulturowej oraz ludzkiej kreatywności”.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5A1233"/>
                </a:solidFill>
              </a:rPr>
              <a:t>Polskie wpisy na krajową listę </a:t>
            </a:r>
            <a:r>
              <a:rPr lang="pl-PL" b="1" dirty="0" smtClean="0">
                <a:solidFill>
                  <a:srgbClr val="5A1233"/>
                </a:solidFill>
              </a:rPr>
              <a:t>UNESCO (wybór)</a:t>
            </a:r>
            <a:endParaRPr lang="pl-PL" b="1" dirty="0">
              <a:solidFill>
                <a:srgbClr val="5A12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09120"/>
          </a:xfrm>
        </p:spPr>
        <p:txBody>
          <a:bodyPr>
            <a:normAutofit fontScale="70000" lnSpcReduction="20000"/>
          </a:bodyPr>
          <a:lstStyle/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Szopkarstwo krakowskie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Pochód Lajkonika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Procesja Bożego Ciała w Łowiczu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Język esperanto jako nośnik kultury esperanckiej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Umiejętność wytwarzania instrumentu i gry na kozie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Hafciarstwo kaszubskie szkoły żukowskiej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Sokolnictwo - żywa tradycja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Polskie tańce narodowe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Gwara warmińska jako nośnik tradycji ustnych</a:t>
            </a:r>
          </a:p>
          <a:p>
            <a:pPr fontAlgn="base">
              <a:buClrTx/>
              <a:buFont typeface="Wingdings" pitchFamily="2" charset="2"/>
              <a:buChar char="Ø"/>
            </a:pPr>
            <a:r>
              <a:rPr lang="pl-PL" sz="3600" dirty="0" smtClean="0"/>
              <a:t>Bartnictwo</a:t>
            </a:r>
          </a:p>
          <a:p>
            <a:pPr fontAlgn="base">
              <a:buFont typeface="Wingdings" pitchFamily="2" charset="2"/>
              <a:buChar char="Ø"/>
            </a:pPr>
            <a:r>
              <a:rPr lang="pl-PL" dirty="0" smtClean="0"/>
              <a:t> </a:t>
            </a:r>
          </a:p>
          <a:p>
            <a:pPr>
              <a:buFont typeface="Wingdings" pitchFamily="2" charset="2"/>
              <a:buChar char="Ø"/>
            </a:pPr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rgbClr val="5A1233"/>
                </a:solidFill>
              </a:rPr>
              <a:t>Art. 2.2: Niematerialne dziedzictwo kulturowe przejawia się m.in. w następujących dziedzinach: </a:t>
            </a:r>
            <a:endParaRPr lang="pl-PL" sz="3600" b="1" dirty="0">
              <a:solidFill>
                <a:srgbClr val="5A1233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251520" y="1916832"/>
            <a:ext cx="8712968" cy="4525963"/>
          </a:xfrm>
        </p:spPr>
        <p:txBody>
          <a:bodyPr>
            <a:normAutofit fontScale="92500" lnSpcReduction="20000"/>
          </a:bodyPr>
          <a:lstStyle/>
          <a:p>
            <a:pPr lvl="0">
              <a:buNone/>
            </a:pPr>
            <a:r>
              <a:rPr lang="pl-PL" b="1" dirty="0" smtClean="0"/>
              <a:t>„</a:t>
            </a:r>
            <a:r>
              <a:rPr lang="pl-PL" sz="2800" b="1" dirty="0" smtClean="0"/>
              <a:t>a) tradycje i przekazy ustne, w tym język jako nośnik niematerialnego dziedzictwa kulturowego;</a:t>
            </a:r>
          </a:p>
          <a:p>
            <a:pPr lvl="0">
              <a:buNone/>
            </a:pPr>
            <a:endParaRPr lang="pl-PL" sz="2800" b="1" dirty="0" smtClean="0"/>
          </a:p>
          <a:p>
            <a:pPr lvl="0">
              <a:buNone/>
            </a:pPr>
            <a:r>
              <a:rPr lang="pl-PL" sz="2800" b="1" dirty="0" smtClean="0"/>
              <a:t>b) sztuki widowiskowe;</a:t>
            </a:r>
          </a:p>
          <a:p>
            <a:pPr lvl="0">
              <a:buNone/>
            </a:pPr>
            <a:endParaRPr lang="pl-PL" sz="2800" b="1" dirty="0" smtClean="0"/>
          </a:p>
          <a:p>
            <a:pPr lvl="0">
              <a:buNone/>
            </a:pPr>
            <a:r>
              <a:rPr lang="pl-PL" sz="2800" b="1" dirty="0" smtClean="0"/>
              <a:t>c) zwyczaje, rytuały i obrzędy świąteczne;</a:t>
            </a:r>
          </a:p>
          <a:p>
            <a:pPr lvl="0">
              <a:buNone/>
            </a:pPr>
            <a:endParaRPr lang="pl-PL" sz="2800" b="1" dirty="0" smtClean="0"/>
          </a:p>
          <a:p>
            <a:pPr lvl="0">
              <a:buNone/>
            </a:pPr>
            <a:r>
              <a:rPr lang="pl-PL" sz="2800" b="1" dirty="0" smtClean="0"/>
              <a:t>d) wiedza o przyrodzie i praktyki dotyczące przyrody i wszechświata;</a:t>
            </a:r>
          </a:p>
          <a:p>
            <a:pPr lvl="0">
              <a:buNone/>
            </a:pPr>
            <a:endParaRPr lang="pl-PL" sz="2800" b="1" dirty="0" smtClean="0"/>
          </a:p>
          <a:p>
            <a:pPr lvl="0">
              <a:buNone/>
            </a:pPr>
            <a:r>
              <a:rPr lang="pl-PL" sz="2800" b="1" dirty="0" smtClean="0"/>
              <a:t>e) umiejętności związane z rzemiosłem tradycyjnym”.</a:t>
            </a:r>
          </a:p>
          <a:p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442520" cy="9681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5A1233"/>
                </a:solidFill>
              </a:rPr>
              <a:t>Ustne tradycje i formy wyrazu:</a:t>
            </a:r>
            <a:endParaRPr lang="pl-PL" b="1" dirty="0">
              <a:solidFill>
                <a:srgbClr val="5A1233"/>
              </a:solidFill>
            </a:endParaRPr>
          </a:p>
        </p:txBody>
      </p:sp>
      <p:pic>
        <p:nvPicPr>
          <p:cNvPr id="1026" name="Picture 2" descr="C:\Documents and Settings\Admin\Pulpit\wykłady habilitacyjne\Niematerialne dziedzictwo Warmii\bajki_kwi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569" y="4149080"/>
            <a:ext cx="1812993" cy="2232248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Pulpit\wykłady habilitacyjne\Niematerialne dziedzictwo Warmii\bajki_Kwint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005064"/>
            <a:ext cx="1743846" cy="2475530"/>
          </a:xfrm>
          <a:prstGeom prst="rect">
            <a:avLst/>
          </a:prstGeom>
          <a:noFill/>
        </p:spPr>
      </p:pic>
      <p:pic>
        <p:nvPicPr>
          <p:cNvPr id="4" name="Picture 2" descr="C:\Documents and Settings\Admin\Pulpit\wykłady habilitacyjne\Niematerialne dziedzictwo Warmii\bajki_kiermasz.jpg"/>
          <p:cNvPicPr>
            <a:picLocks noChangeAspect="1" noChangeArrowheads="1"/>
          </p:cNvPicPr>
          <p:nvPr/>
        </p:nvPicPr>
        <p:blipFill>
          <a:blip r:embed="rId4" cstate="print"/>
          <a:srcRect l="7771" t="1387" r="2863" b="2902"/>
          <a:stretch>
            <a:fillRect/>
          </a:stretch>
        </p:blipFill>
        <p:spPr bwMode="auto">
          <a:xfrm>
            <a:off x="4571999" y="1196752"/>
            <a:ext cx="1632181" cy="2448272"/>
          </a:xfrm>
          <a:prstGeom prst="rect">
            <a:avLst/>
          </a:prstGeom>
          <a:noFill/>
        </p:spPr>
      </p:pic>
      <p:pic>
        <p:nvPicPr>
          <p:cNvPr id="5" name="Picture 3" descr="C:\Documents and Settings\Admin\Pulpit\wykłady habilitacyjne\Niematerialne dziedzictwo Warmii\bajki_Okęcka.jpg"/>
          <p:cNvPicPr>
            <a:picLocks noChangeAspect="1" noChangeArrowheads="1"/>
          </p:cNvPicPr>
          <p:nvPr/>
        </p:nvPicPr>
        <p:blipFill>
          <a:blip r:embed="rId5" cstate="print"/>
          <a:srcRect l="6965" t="5866" r="5977" b="4676"/>
          <a:stretch>
            <a:fillRect/>
          </a:stretch>
        </p:blipFill>
        <p:spPr bwMode="auto">
          <a:xfrm>
            <a:off x="6588224" y="1196752"/>
            <a:ext cx="2009141" cy="2451152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Pulpit\wykłady habilitacyjne\Niematerialne dziedzictwo Warmii\bajki_zientara malews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196752"/>
            <a:ext cx="1656184" cy="2618347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Pulpit\wykłady habilitacyjne\Niematerialne dziedzictwo Warmii\bajki_zientara malewska2.jpg"/>
          <p:cNvPicPr>
            <a:picLocks noChangeAspect="1" noChangeArrowheads="1"/>
          </p:cNvPicPr>
          <p:nvPr/>
        </p:nvPicPr>
        <p:blipFill>
          <a:blip r:embed="rId7" cstate="print"/>
          <a:srcRect l="22639" t="5327" r="21430" b="10776"/>
          <a:stretch>
            <a:fillRect/>
          </a:stretch>
        </p:blipFill>
        <p:spPr bwMode="auto">
          <a:xfrm>
            <a:off x="2411760" y="1196752"/>
            <a:ext cx="1680187" cy="2520280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Pulpit\wykłady habilitacyjne\Niematerialne dziedzictwo Warmii\bajki_zientara malewska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4005064"/>
            <a:ext cx="2016224" cy="2414534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Pulpit\wykłady habilitacyjne\Niematerialne dziedzictwo Warmii\bajki_Roje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3933056"/>
            <a:ext cx="2253414" cy="2481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Średni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Średni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936</TotalTime>
  <Words>978</Words>
  <Application>Microsoft Office PowerPoint</Application>
  <PresentationFormat>Pokaz na ekranie (4:3)</PresentationFormat>
  <Paragraphs>159</Paragraphs>
  <Slides>35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Średni</vt:lpstr>
      <vt:lpstr>  Niematerialne dziedzictwo Warmiaków   </vt:lpstr>
      <vt:lpstr>Co to jest dziedzictwo kulturowe i dlaczego należy je chronić?</vt:lpstr>
      <vt:lpstr>Konwencja UNESCO z 2003 r. w sprawie ochrony niematerialnego dziedzictwa kulturowego </vt:lpstr>
      <vt:lpstr>W ramach Konwencji prowadzone są trzy odrębne listy:</vt:lpstr>
      <vt:lpstr>Przykłady wpisów z Europy i świata:</vt:lpstr>
      <vt:lpstr>W myśl Konwencji (Art. 2.1.) niematerialne dziedzictwo kulturowe to: </vt:lpstr>
      <vt:lpstr>Polskie wpisy na krajową listę UNESCO (wybór)</vt:lpstr>
      <vt:lpstr>Art. 2.2: Niematerialne dziedzictwo kulturowe przejawia się m.in. w następujących dziedzinach: </vt:lpstr>
      <vt:lpstr>Ustne tradycje i formy wyrazu:</vt:lpstr>
      <vt:lpstr>Slajd 10</vt:lpstr>
      <vt:lpstr>Slajd 11</vt:lpstr>
      <vt:lpstr>Slajd 12</vt:lpstr>
      <vt:lpstr>www.gawedywarminskie.eu</vt:lpstr>
      <vt:lpstr>Elementarz gwary warmińskiej, cz. 1</vt:lpstr>
      <vt:lpstr>Elementarz gwary warmińskiej, cz. 2</vt:lpstr>
      <vt:lpstr>Elementarz gwary warmińskiej, cz. 3</vt:lpstr>
      <vt:lpstr>Legendy warmińskie w gwarze</vt:lpstr>
      <vt:lpstr>Slajd 18</vt:lpstr>
      <vt:lpstr>Pieśni ludowe Warmii i Mazur</vt:lpstr>
      <vt:lpstr>Pieśni ludowe po warmińsku</vt:lpstr>
      <vt:lpstr> Stroje  ludowe </vt:lpstr>
      <vt:lpstr>Czepce warmińskie</vt:lpstr>
      <vt:lpstr>Elementy stroju warmińskiego</vt:lpstr>
      <vt:lpstr>Slajd 24</vt:lpstr>
      <vt:lpstr>Sztuki widowiskowe – Teatr wiejski Węgajty</vt:lpstr>
      <vt:lpstr>Przedstawienia zespołów folklorystycznych</vt:lpstr>
      <vt:lpstr>Slajd 27</vt:lpstr>
      <vt:lpstr>Slajd 28</vt:lpstr>
      <vt:lpstr>Wiedza o przyrodzie i wszechświecie oraz związane z nią praktyki:</vt:lpstr>
      <vt:lpstr>Slajd 30</vt:lpstr>
      <vt:lpstr>Przestrzeń kulturowa – tradycyjny pejzaż wsi</vt:lpstr>
      <vt:lpstr>Przestrzeń kulturowa – typy budownictwa</vt:lpstr>
      <vt:lpstr> Wiedza i umiejętności związane z rzemiosłem tradycyjnym: </vt:lpstr>
      <vt:lpstr>Tradycyjne rzemiosło – archeologia żywa</vt:lpstr>
      <vt:lpstr>Konkluzja: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Niematerialne dziedzictwo Warmii  i możliwości jego ochrony </dc:title>
  <dc:creator>Admin</dc:creator>
  <cp:lastModifiedBy>Użytkownik systemu Windows</cp:lastModifiedBy>
  <cp:revision>90</cp:revision>
  <dcterms:created xsi:type="dcterms:W3CDTF">2014-02-12T15:31:34Z</dcterms:created>
  <dcterms:modified xsi:type="dcterms:W3CDTF">2020-11-28T12:42:56Z</dcterms:modified>
</cp:coreProperties>
</file>